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6" r:id="rId2"/>
    <p:sldId id="267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23"/>
    <p:restoredTop sz="94694"/>
  </p:normalViewPr>
  <p:slideViewPr>
    <p:cSldViewPr snapToGrid="0" snapToObjects="1" showGuides="1">
      <p:cViewPr varScale="1">
        <p:scale>
          <a:sx n="110" d="100"/>
          <a:sy n="110" d="100"/>
        </p:scale>
        <p:origin x="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0239D73C-AF14-7643-8BC7-209F4FB10DDF}" type="datetimeFigureOut">
              <a:rPr lang="en-US" smtClean="0"/>
              <a:pPr/>
              <a:t>10/25/23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F52A25F9-16D3-E64A-8639-7B020C319E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7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+mn-lt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8" name="Picture 7" descr="University at Buffalo, The State University of New York logo">
            <a:extLst>
              <a:ext uri="{FF2B5EF4-FFF2-40B4-BE49-F238E27FC236}">
                <a16:creationId xmlns:a16="http://schemas.microsoft.com/office/drawing/2014/main" id="{9C7DE7FF-FD86-434E-91D5-DF1AA23EE7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00" y="6041329"/>
            <a:ext cx="4800600" cy="3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C6EF38F-8DF7-3941-B22C-502232E4CB0B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098566" y="1079500"/>
            <a:ext cx="7093434" cy="5778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6167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CAA554F-B37C-9E47-B5E4-82235D4EC6C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114631" y="1066800"/>
            <a:ext cx="7077369" cy="29325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F5FDDA2-E7AF-294B-ACDF-BDB5997277BC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114631" y="3998296"/>
            <a:ext cx="360252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2499D1A-BF4E-8444-BF94-86863CA11648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8701089" y="3998296"/>
            <a:ext cx="349091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540851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6A37-D6A5-0C40-A676-03633A9F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1EA68-2B0A-7648-9710-0081FFDD7D68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0" y="1066800"/>
            <a:ext cx="12192000" cy="5791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760458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hart Placeholder 2">
            <a:extLst>
              <a:ext uri="{FF2B5EF4-FFF2-40B4-BE49-F238E27FC236}">
                <a16:creationId xmlns:a16="http://schemas.microsoft.com/office/drawing/2014/main" id="{7B782143-2792-E14B-AE51-0FFA9028EB8A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161935" y="1976285"/>
            <a:ext cx="6325152" cy="39673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  <a:p>
            <a:r>
              <a:rPr lang="en-US" dirty="0"/>
              <a:t>Drag chart to placeholder or click icon to add 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9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+mn-lt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8" name="Picture 7" descr="University at Buffalo, The State University of New York logo">
            <a:extLst>
              <a:ext uri="{FF2B5EF4-FFF2-40B4-BE49-F238E27FC236}">
                <a16:creationId xmlns:a16="http://schemas.microsoft.com/office/drawing/2014/main" id="{9C7DE7FF-FD86-434E-91D5-DF1AA23EE7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02" y="6041329"/>
            <a:ext cx="4800595" cy="3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4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Autofit/>
          </a:bodyPr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n-lt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Picture 6" descr="University at Buffalo, The State University of New York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21146"/>
            <a:ext cx="4800600" cy="3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n-lt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Picture 6" descr="University at Buffalo, The State University of New York logo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5600" y="321249"/>
            <a:ext cx="4800600" cy="3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6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240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21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2B2E-D090-724F-8681-FBE0CDA2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9530-982F-0F4F-B296-9DB2F44D8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928" y="2185416"/>
            <a:ext cx="4500372" cy="394868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367C6-4AC8-9C47-BDFA-A5613CF90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0200" y="2185416"/>
            <a:ext cx="4498848" cy="395020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94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C5C1-32E2-374C-809B-D54BEC11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8817A-73B4-F340-8D0E-FB813E55F7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6928" y="2185416"/>
            <a:ext cx="5138928" cy="393192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6641-0094-3D49-865E-3DB9ECAC4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928" y="2593340"/>
            <a:ext cx="5140515" cy="3535744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11705-25F9-194A-9D2F-C9FEEA3A574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185416"/>
            <a:ext cx="5138928" cy="394980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78716-6004-6344-B5D2-C780B062C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0800"/>
            <a:ext cx="5138928" cy="3538728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84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2439-3BDA-DB47-AA02-5590274D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925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614BA-85C5-BA49-A402-F7BCCCDB2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66ADF-AEA5-DC4B-841D-168372B8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928" y="2185416"/>
            <a:ext cx="10515600" cy="3968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University at Buffalo, The State University of New York logo">
            <a:extLst>
              <a:ext uri="{FF2B5EF4-FFF2-40B4-BE49-F238E27FC236}">
                <a16:creationId xmlns:a16="http://schemas.microsoft.com/office/drawing/2014/main" id="{27B0F206-4721-B742-B71F-C0AADA23A98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355600" y="321249"/>
            <a:ext cx="4800600" cy="355823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439930E-F253-DE46-B952-3E0957740773}"/>
              </a:ext>
            </a:extLst>
          </p:cNvPr>
          <p:cNvSpPr txBox="1">
            <a:spLocks/>
          </p:cNvSpPr>
          <p:nvPr userDrawn="1"/>
        </p:nvSpPr>
        <p:spPr>
          <a:xfrm>
            <a:off x="6938176" y="63197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53C135-CEC6-A548-8917-8F7FEB82358B}" type="slidenum">
              <a:rPr lang="en-US" b="1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79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63" r:id="rId3"/>
    <p:sldLayoutId id="2147483669" r:id="rId4"/>
    <p:sldLayoutId id="2147483650" r:id="rId5"/>
    <p:sldLayoutId id="2147483664" r:id="rId6"/>
    <p:sldLayoutId id="2147483652" r:id="rId7"/>
    <p:sldLayoutId id="2147483653" r:id="rId8"/>
    <p:sldLayoutId id="2147483654" r:id="rId9"/>
    <p:sldLayoutId id="2147483655" r:id="rId10"/>
    <p:sldLayoutId id="2147483665" r:id="rId11"/>
    <p:sldLayoutId id="2147483666" r:id="rId12"/>
    <p:sldLayoutId id="2147483660" r:id="rId13"/>
    <p:sldLayoutId id="2147483667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ffalo.edu/lms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Migration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10278550" cy="3968249"/>
          </a:xfrm>
        </p:spPr>
        <p:txBody>
          <a:bodyPr/>
          <a:lstStyle/>
          <a:p>
            <a:r>
              <a:rPr lang="en-US" sz="2400" dirty="0"/>
              <a:t>All content from courses on Blackboard has been copied to Brightspace</a:t>
            </a:r>
          </a:p>
          <a:p>
            <a:pPr lvl="1"/>
            <a:r>
              <a:rPr lang="en-US" sz="2400" dirty="0"/>
              <a:t>Spring 2022 to Summer 2023</a:t>
            </a:r>
          </a:p>
          <a:p>
            <a:pPr lvl="1"/>
            <a:r>
              <a:rPr lang="en-US" sz="2400" dirty="0"/>
              <a:t>Admin courses</a:t>
            </a:r>
          </a:p>
          <a:p>
            <a:r>
              <a:rPr lang="en-US" sz="2400" dirty="0"/>
              <a:t>Instructors can download Grade Center and student interactions as needed</a:t>
            </a:r>
          </a:p>
        </p:txBody>
      </p:sp>
    </p:spTree>
    <p:extLst>
      <p:ext uri="{BB962C8B-B14F-4D97-AF65-F5344CB8AC3E}">
        <p14:creationId xmlns:p14="http://schemas.microsoft.com/office/powerpoint/2010/main" val="339767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7" y="1499616"/>
            <a:ext cx="11239249" cy="590931"/>
          </a:xfrm>
        </p:spPr>
        <p:txBody>
          <a:bodyPr/>
          <a:lstStyle/>
          <a:p>
            <a:r>
              <a:rPr lang="en-US" dirty="0"/>
              <a:t>UB Learns Data Management Policy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10278550" cy="4331131"/>
          </a:xfrm>
        </p:spPr>
        <p:txBody>
          <a:bodyPr/>
          <a:lstStyle/>
          <a:p>
            <a:r>
              <a:rPr lang="en-US" sz="2400" dirty="0"/>
              <a:t>UB Learns Data Management Policy will apply to Brightspace</a:t>
            </a:r>
          </a:p>
          <a:p>
            <a:pPr lvl="1"/>
            <a:r>
              <a:rPr lang="en-US" sz="2400" dirty="0"/>
              <a:t>Courses are available for one year following the end of the semester in which they were taught</a:t>
            </a:r>
          </a:p>
          <a:p>
            <a:r>
              <a:rPr lang="en-US" sz="2400" dirty="0"/>
              <a:t>Adjusting the schedule for the removal of migrated courses (MIG) to two years</a:t>
            </a:r>
          </a:p>
        </p:txBody>
      </p:sp>
    </p:spTree>
    <p:extLst>
      <p:ext uri="{BB962C8B-B14F-4D97-AF65-F5344CB8AC3E}">
        <p14:creationId xmlns:p14="http://schemas.microsoft.com/office/powerpoint/2010/main" val="177311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FDE4875-C16E-2756-7609-EAE7A1CFF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166773"/>
              </p:ext>
            </p:extLst>
          </p:nvPr>
        </p:nvGraphicFramePr>
        <p:xfrm>
          <a:off x="566738" y="1012268"/>
          <a:ext cx="5822488" cy="565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062">
                  <a:extLst>
                    <a:ext uri="{9D8B030D-6E8A-4147-A177-3AD203B41FA5}">
                      <a16:colId xmlns:a16="http://schemas.microsoft.com/office/drawing/2014/main" val="897569371"/>
                    </a:ext>
                  </a:extLst>
                </a:gridCol>
                <a:gridCol w="3117426">
                  <a:extLst>
                    <a:ext uri="{9D8B030D-6E8A-4147-A177-3AD203B41FA5}">
                      <a16:colId xmlns:a16="http://schemas.microsoft.com/office/drawing/2014/main" val="1670711845"/>
                    </a:ext>
                  </a:extLst>
                </a:gridCol>
              </a:tblGrid>
              <a:tr h="476972">
                <a:tc>
                  <a:txBody>
                    <a:bodyPr/>
                    <a:lstStyle/>
                    <a:p>
                      <a:r>
                        <a:rPr lang="en-US" dirty="0"/>
                        <a:t>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85022"/>
                  </a:ext>
                </a:extLst>
              </a:tr>
              <a:tr h="4769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Spring 2022 (MIG)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8187679"/>
                  </a:ext>
                </a:extLst>
              </a:tr>
              <a:tr h="8232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Summer 2022 (MIG)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Summer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Sept.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2632950"/>
                  </a:ext>
                </a:extLst>
              </a:tr>
              <a:tr h="8232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Fall 2022 (MIG)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Fall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Jan.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76368"/>
                  </a:ext>
                </a:extLst>
              </a:tr>
              <a:tr h="8232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Winter 2023 (MIG)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Winter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6815217"/>
                  </a:ext>
                </a:extLst>
              </a:tr>
              <a:tr h="8232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Spring 2023 (MIG)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Spring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1981736"/>
                  </a:ext>
                </a:extLst>
              </a:tr>
              <a:tr h="7038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Summer 2023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Summer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Sept.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6974338"/>
                  </a:ext>
                </a:extLst>
              </a:tr>
              <a:tr h="70387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Fall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Jan. 2026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220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81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371148" cy="590931"/>
          </a:xfrm>
        </p:spPr>
        <p:txBody>
          <a:bodyPr/>
          <a:lstStyle/>
          <a:p>
            <a:r>
              <a:rPr lang="en-US" dirty="0"/>
              <a:t>Access to Blackboard ends on Dec. 1, 2023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10278550" cy="4331131"/>
          </a:xfrm>
        </p:spPr>
        <p:txBody>
          <a:bodyPr/>
          <a:lstStyle/>
          <a:p>
            <a:r>
              <a:rPr lang="en-US" sz="2400" dirty="0"/>
              <a:t>Impacts students with incompletes from Fall 2022 through Spring 2023 and Blackboard courses from Summer 2023</a:t>
            </a:r>
          </a:p>
          <a:p>
            <a:r>
              <a:rPr lang="en-US" sz="2400" dirty="0"/>
              <a:t>UB Learns will be reaching out to those instructors</a:t>
            </a:r>
          </a:p>
          <a:p>
            <a:r>
              <a:rPr lang="en-US" sz="2400" dirty="0"/>
              <a:t>Options after Dec. 1 include finishing coursework offline or enrolling students in a Brightspace course</a:t>
            </a:r>
          </a:p>
          <a:p>
            <a:r>
              <a:rPr lang="en-US" sz="2400" dirty="0"/>
              <a:t>Currently monitoring the use of Blackboard</a:t>
            </a:r>
          </a:p>
          <a:p>
            <a:r>
              <a:rPr lang="en-US" sz="2400" dirty="0"/>
              <a:t>Will begin communications this month, including email notifications, modifying login pages, etc.</a:t>
            </a:r>
          </a:p>
        </p:txBody>
      </p:sp>
    </p:spTree>
    <p:extLst>
      <p:ext uri="{BB962C8B-B14F-4D97-AF65-F5344CB8AC3E}">
        <p14:creationId xmlns:p14="http://schemas.microsoft.com/office/powerpoint/2010/main" val="242117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371148" cy="590931"/>
          </a:xfrm>
        </p:spPr>
        <p:txBody>
          <a:bodyPr/>
          <a:lstStyle/>
          <a:p>
            <a:r>
              <a:rPr lang="en-US" dirty="0"/>
              <a:t>Training and Support Information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7" y="2185416"/>
            <a:ext cx="10926733" cy="4331131"/>
          </a:xfrm>
        </p:spPr>
        <p:txBody>
          <a:bodyPr/>
          <a:lstStyle/>
          <a:p>
            <a:r>
              <a:rPr lang="en-US" sz="2400" dirty="0"/>
              <a:t>Brightspace virtual training sessions will begin on Thursday, Jan. 11 and continue through Friday, Jan. 19. </a:t>
            </a:r>
          </a:p>
          <a:p>
            <a:r>
              <a:rPr lang="en-US" sz="2400" dirty="0"/>
              <a:t>Walk-in support will be available January 16 - 19, 11 a.m. to 3 p.m. in 240 </a:t>
            </a:r>
            <a:r>
              <a:rPr lang="en-US" sz="2400" dirty="0" err="1"/>
              <a:t>Capen</a:t>
            </a:r>
            <a:r>
              <a:rPr lang="en-US" sz="2400" dirty="0"/>
              <a:t> Hall on North Campus.</a:t>
            </a:r>
          </a:p>
          <a:p>
            <a:r>
              <a:rPr lang="en-US" sz="2400" dirty="0"/>
              <a:t>Details and registration for these opportunities will be available </a:t>
            </a:r>
            <a:r>
              <a:rPr lang="en-US" sz="2400" dirty="0">
                <a:hlinkClick r:id="rId2"/>
              </a:rPr>
              <a:t>on the LMS Support website</a:t>
            </a:r>
            <a:r>
              <a:rPr lang="en-US" sz="2400" dirty="0"/>
              <a:t> in November.</a:t>
            </a:r>
          </a:p>
        </p:txBody>
      </p:sp>
    </p:spTree>
    <p:extLst>
      <p:ext uri="{BB962C8B-B14F-4D97-AF65-F5344CB8AC3E}">
        <p14:creationId xmlns:p14="http://schemas.microsoft.com/office/powerpoint/2010/main" val="1051639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 Brand Colors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005BBB"/>
      </a:hlink>
      <a:folHlink>
        <a:srgbClr val="D86A4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280</Words>
  <Application>Microsoft Macintosh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Regular</vt:lpstr>
      <vt:lpstr>System Font Regular</vt:lpstr>
      <vt:lpstr>Office Theme</vt:lpstr>
      <vt:lpstr>Course Migration</vt:lpstr>
      <vt:lpstr>UB Learns Data Management Policy</vt:lpstr>
      <vt:lpstr>PowerPoint Presentation</vt:lpstr>
      <vt:lpstr>Access to Blackboard ends on Dec. 1, 2023</vt:lpstr>
      <vt:lpstr>Training and Support Information</vt:lpstr>
    </vt:vector>
  </TitlesOfParts>
  <Manager/>
  <Company>University at Buffalo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PowerPoint Presentation</dc:title>
  <dc:subject/>
  <dc:creator>Division of University Communications</dc:creator>
  <cp:keywords/>
  <dc:description/>
  <cp:lastModifiedBy>Jeremy Cooper</cp:lastModifiedBy>
  <cp:revision>100</cp:revision>
  <dcterms:created xsi:type="dcterms:W3CDTF">2019-04-04T19:20:28Z</dcterms:created>
  <dcterms:modified xsi:type="dcterms:W3CDTF">2023-10-25T18:44:06Z</dcterms:modified>
  <cp:category/>
</cp:coreProperties>
</file>